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8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C5AE23-0700-480E-9429-339F9D85F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A2C384-E58F-49A6-B360-DB0A2DF6E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F69FEA-1794-4B64-B091-B670E497C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A2DB-94FA-4166-84E7-05C3625343CD}" type="datetimeFigureOut">
              <a:rPr lang="ko-KR" altLang="en-US" smtClean="0"/>
              <a:t>2017-07-03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9F3325-53AC-4183-9DFA-AD056E47B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A89C1E6-28FD-4E07-98E7-1796CE7A0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E1AE-7233-45BC-B471-3A86D57EAC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980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158439-D63A-43D7-AB9B-DE355FBA4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B9E2479-2300-4903-804F-C1E71D6C0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F16E515-9298-4C74-B6B7-07E3DB4B2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A2DB-94FA-4166-84E7-05C3625343CD}" type="datetimeFigureOut">
              <a:rPr lang="ko-KR" altLang="en-US" smtClean="0"/>
              <a:t>2017-07-03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306676-E6D3-451A-BBB7-92D0FB87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FBF6E5-FA94-4AB3-91D8-60E194CF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E1AE-7233-45BC-B471-3A86D57EAC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244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C11509F-EF85-4FCE-B59A-5E6FB58A5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9655888-12B1-45A1-BFBA-044112088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CD93C2-8BEE-4493-82CF-7486D0802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A2DB-94FA-4166-84E7-05C3625343CD}" type="datetimeFigureOut">
              <a:rPr lang="ko-KR" altLang="en-US" smtClean="0"/>
              <a:t>2017-07-03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DA05186-390F-43B3-941F-CA8FC8C5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31E442-52B0-423C-8644-FEB56A50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E1AE-7233-45BC-B471-3A86D57EAC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112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7392AC-12D7-4D39-B771-4BAFDABC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44B73D-1966-49CF-9938-AF286500A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FFA0FC6-87B6-4E78-952E-FC94498AA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A2DB-94FA-4166-84E7-05C3625343CD}" type="datetimeFigureOut">
              <a:rPr lang="ko-KR" altLang="en-US" smtClean="0"/>
              <a:t>2017-07-03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A506613-56C2-424A-83AF-57AEDF5C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419371-3F39-467A-9C58-7A18BCC37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E1AE-7233-45BC-B471-3A86D57EAC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66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0F8AD6-200C-4E39-BB19-4F121A0AD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CD91FC5-2900-4789-8144-A21453CCA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DFDE1F-7FCC-45A0-96D8-4E826F13E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A2DB-94FA-4166-84E7-05C3625343CD}" type="datetimeFigureOut">
              <a:rPr lang="ko-KR" altLang="en-US" smtClean="0"/>
              <a:t>2017-07-03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2854FD-27CF-4022-A99C-D63CE5B8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022D41-C36A-4C15-8987-2CD9D36B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E1AE-7233-45BC-B471-3A86D57EAC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448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BBCD41-FE8B-4FA7-9BF1-D051ED5CB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189354-B1C3-4F8D-8A8A-EEBF0AEDB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B9F6C23-1EBC-4213-9928-3FDF33A5F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DF5EC68-6FA3-406A-BA31-75E030838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A2DB-94FA-4166-84E7-05C3625343CD}" type="datetimeFigureOut">
              <a:rPr lang="ko-KR" altLang="en-US" smtClean="0"/>
              <a:t>2017-07-03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603A54E-0C18-4F24-9BEB-D755316A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CAA04AC-03A3-4871-998B-2FEEE12D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E1AE-7233-45BC-B471-3A86D57EAC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465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98E110-26E3-4610-9B0E-68C6DA1B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F3D57BB-7566-4BC4-B387-81973CE6B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E3D7258-D963-40FB-B832-FE7966DAF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331AB94-7948-4FF2-BECB-F74EDD876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C283B85-7AD0-4B6B-A7E4-40A376DC7B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42AA87E-A5DC-48F8-B930-DFFEBE551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A2DB-94FA-4166-84E7-05C3625343CD}" type="datetimeFigureOut">
              <a:rPr lang="ko-KR" altLang="en-US" smtClean="0"/>
              <a:t>2017-07-03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9462D87-4B68-4845-93F0-4FB8BF309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BF48294-8888-41E9-A71C-74F9132A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E1AE-7233-45BC-B471-3A86D57EAC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503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FF83F8-1FDC-4650-AF7E-459385928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AE3B58D-36A5-4B49-A10D-649CE2FA4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A2DB-94FA-4166-84E7-05C3625343CD}" type="datetimeFigureOut">
              <a:rPr lang="ko-KR" altLang="en-US" smtClean="0"/>
              <a:t>2017-07-03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65AB439-6EC6-4FCE-9E62-7ECE98481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820B790-D08C-4A6C-836D-B9A3F972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E1AE-7233-45BC-B471-3A86D57EAC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636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DBFD2DC-9CE5-4076-9166-9BFAF8167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A2DB-94FA-4166-84E7-05C3625343CD}" type="datetimeFigureOut">
              <a:rPr lang="ko-KR" altLang="en-US" smtClean="0"/>
              <a:t>2017-07-03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614E144-FC67-4B6E-A9C9-423D6D2A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A7467E8-827E-49E0-9C0B-01D7EE8FE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E1AE-7233-45BC-B471-3A86D57EAC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673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890BC1-A0BF-4013-9835-5A830D54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333336B-64AC-426A-BB4C-2FEAF22AC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AE1258F-3821-4663-B5A3-B68629EFF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44AA26E-78AF-4D08-BA9F-AB11FC525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A2DB-94FA-4166-84E7-05C3625343CD}" type="datetimeFigureOut">
              <a:rPr lang="ko-KR" altLang="en-US" smtClean="0"/>
              <a:t>2017-07-03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EAEA25D-6E62-4F12-86E4-BC8E9A7C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2EDEAEC-6A39-4C11-92C8-C03173C94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E1AE-7233-45BC-B471-3A86D57EAC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087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2641E7-5657-41DF-8E42-7F4C27E59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783C27B-D21A-4201-A099-5520AA568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221628E-862A-43A1-AB22-93027A8FC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8C4A599-6E11-44D2-A856-D1ECE410B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A2DB-94FA-4166-84E7-05C3625343CD}" type="datetimeFigureOut">
              <a:rPr lang="ko-KR" altLang="en-US" smtClean="0"/>
              <a:t>2017-07-03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9C43201-8B85-417E-B4C1-B0C1DE5C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C30BCF4-4179-48BB-B781-583C40A5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E1AE-7233-45BC-B471-3A86D57EAC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856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A78A67A-2800-46FC-AA3A-F39B3C4A0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B3DF074-5DD9-4C0D-BD74-E0BD22547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0E1822B-CF09-4518-B54C-FD1A21A1C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8A2DB-94FA-4166-84E7-05C3625343CD}" type="datetimeFigureOut">
              <a:rPr lang="ko-KR" altLang="en-US" smtClean="0"/>
              <a:t>2017-07-03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A0F212-B100-4FD3-BEB1-AA60C39A1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199DFE-AC60-4E94-BC62-7973221FB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FE1AE-7233-45BC-B471-3A86D57EAC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08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/>
              <a:t>온라인 투고 진행 과정</a:t>
            </a:r>
          </a:p>
        </p:txBody>
      </p:sp>
    </p:spTree>
    <p:extLst>
      <p:ext uri="{BB962C8B-B14F-4D97-AF65-F5344CB8AC3E}">
        <p14:creationId xmlns:p14="http://schemas.microsoft.com/office/powerpoint/2010/main" val="3827414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03" y="666749"/>
            <a:ext cx="5163011" cy="5124449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76504" y="4419826"/>
            <a:ext cx="1144940" cy="5161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" name="오른쪽 화살표 5"/>
          <p:cNvSpPr/>
          <p:nvPr/>
        </p:nvSpPr>
        <p:spPr>
          <a:xfrm rot="1042227">
            <a:off x="1252785" y="4934593"/>
            <a:ext cx="1313650" cy="28978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" name="TextBox 6"/>
          <p:cNvSpPr txBox="1"/>
          <p:nvPr/>
        </p:nvSpPr>
        <p:spPr>
          <a:xfrm>
            <a:off x="2579737" y="5140864"/>
            <a:ext cx="245396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온라인 </a:t>
            </a:r>
            <a:r>
              <a:rPr lang="ko-KR" altLang="en-US" sz="1200" dirty="0" err="1">
                <a:solidFill>
                  <a:srgbClr val="FF0000"/>
                </a:solidFill>
              </a:rPr>
              <a:t>논문투고</a:t>
            </a:r>
            <a:r>
              <a:rPr lang="ko-KR" altLang="en-US" sz="1200" dirty="0">
                <a:solidFill>
                  <a:srgbClr val="FF0000"/>
                </a:solidFill>
              </a:rPr>
              <a:t> </a:t>
            </a:r>
            <a:r>
              <a:rPr lang="ko-KR" altLang="en-US" sz="1200" dirty="0" err="1">
                <a:solidFill>
                  <a:srgbClr val="FF0000"/>
                </a:solidFill>
              </a:rPr>
              <a:t>베너를</a:t>
            </a:r>
            <a:r>
              <a:rPr lang="ko-KR" altLang="en-US" sz="1200" dirty="0">
                <a:solidFill>
                  <a:srgbClr val="FF0000"/>
                </a:solidFill>
              </a:rPr>
              <a:t> 클릭하면 온라인 </a:t>
            </a:r>
            <a:r>
              <a:rPr lang="ko-KR" altLang="en-US" sz="1200" dirty="0" err="1">
                <a:solidFill>
                  <a:srgbClr val="FF0000"/>
                </a:solidFill>
              </a:rPr>
              <a:t>논문투고</a:t>
            </a:r>
            <a:r>
              <a:rPr lang="ko-KR" altLang="en-US" sz="1200" dirty="0">
                <a:solidFill>
                  <a:srgbClr val="FF0000"/>
                </a:solidFill>
              </a:rPr>
              <a:t> 시스템 페이지로 이동</a:t>
            </a:r>
          </a:p>
        </p:txBody>
      </p:sp>
      <p:sp>
        <p:nvSpPr>
          <p:cNvPr id="8" name="오른쪽 화살표 7"/>
          <p:cNvSpPr/>
          <p:nvPr/>
        </p:nvSpPr>
        <p:spPr>
          <a:xfrm>
            <a:off x="5458971" y="3066328"/>
            <a:ext cx="1146015" cy="28978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768" y="593672"/>
            <a:ext cx="5128010" cy="552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78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6509" y="527047"/>
            <a:ext cx="2925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- </a:t>
            </a:r>
            <a:r>
              <a:rPr lang="ko-KR" altLang="en-US" sz="1200" dirty="0"/>
              <a:t>투고시스템 상단 우측에 </a:t>
            </a:r>
            <a:r>
              <a:rPr lang="en-US" altLang="ko-KR" sz="1200" dirty="0"/>
              <a:t>Sign Up </a:t>
            </a:r>
            <a:r>
              <a:rPr lang="ko-KR" altLang="en-US" sz="1200" dirty="0"/>
              <a:t>클릭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0099" y="26550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회원가입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56661" y="77175"/>
            <a:ext cx="971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- </a:t>
            </a:r>
            <a:r>
              <a:rPr lang="ko-KR" altLang="en-US" sz="1200" dirty="0"/>
              <a:t>동의 하기</a:t>
            </a:r>
          </a:p>
        </p:txBody>
      </p:sp>
      <p:sp>
        <p:nvSpPr>
          <p:cNvPr id="22" name="오른쪽 화살표 21"/>
          <p:cNvSpPr/>
          <p:nvPr/>
        </p:nvSpPr>
        <p:spPr>
          <a:xfrm>
            <a:off x="4865788" y="950917"/>
            <a:ext cx="2195964" cy="28978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오른쪽 화살표 25"/>
          <p:cNvSpPr/>
          <p:nvPr/>
        </p:nvSpPr>
        <p:spPr>
          <a:xfrm rot="10800000">
            <a:off x="4913663" y="4813421"/>
            <a:ext cx="2184184" cy="28978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7" name="직사각형 26"/>
          <p:cNvSpPr/>
          <p:nvPr/>
        </p:nvSpPr>
        <p:spPr>
          <a:xfrm>
            <a:off x="71406" y="2139687"/>
            <a:ext cx="4786346" cy="46317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8" name="직사각형 27"/>
          <p:cNvSpPr/>
          <p:nvPr/>
        </p:nvSpPr>
        <p:spPr>
          <a:xfrm>
            <a:off x="7097847" y="48128"/>
            <a:ext cx="5018181" cy="66577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0" name="직사각형 29"/>
          <p:cNvSpPr/>
          <p:nvPr/>
        </p:nvSpPr>
        <p:spPr>
          <a:xfrm>
            <a:off x="83437" y="220690"/>
            <a:ext cx="4774315" cy="16162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7" name="TextBox 36"/>
          <p:cNvSpPr txBox="1"/>
          <p:nvPr/>
        </p:nvSpPr>
        <p:spPr>
          <a:xfrm>
            <a:off x="507604" y="2503499"/>
            <a:ext cx="33361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- </a:t>
            </a:r>
            <a:r>
              <a:rPr lang="ko-KR" altLang="en-US" sz="1100" dirty="0"/>
              <a:t>필수정보 </a:t>
            </a:r>
            <a:r>
              <a:rPr lang="ko-KR" altLang="en-US" sz="1100" dirty="0" err="1"/>
              <a:t>입력후</a:t>
            </a:r>
            <a:r>
              <a:rPr lang="ko-KR" altLang="en-US" sz="1100" dirty="0"/>
              <a:t> </a:t>
            </a:r>
            <a:r>
              <a:rPr lang="en-US" altLang="ko-KR" sz="1100" dirty="0"/>
              <a:t>submit </a:t>
            </a:r>
            <a:r>
              <a:rPr lang="ko-KR" altLang="en-US" sz="1100" dirty="0"/>
              <a:t>버튼 클릭</a:t>
            </a:r>
            <a:endParaRPr lang="ko-KR" altLang="en-US" sz="1100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7143" y="222491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회원가입</a:t>
            </a:r>
          </a:p>
        </p:txBody>
      </p:sp>
      <p:pic>
        <p:nvPicPr>
          <p:cNvPr id="3078" name="Picture 6" descr="C:\Users\Administrator\Pictures\캡쳐\인천대 캡쳐\2016-10-14 오후 3-26-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91" y="835885"/>
            <a:ext cx="22383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488854" y="1024080"/>
            <a:ext cx="788420" cy="3688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pic>
        <p:nvPicPr>
          <p:cNvPr id="3080" name="Picture 8" descr="C:\Users\Administrator\Pictures\캡쳐\인천대 캡쳐\2016-10-14 오후 3-29-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134" y="354172"/>
            <a:ext cx="3932728" cy="618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직사각형 41"/>
          <p:cNvSpPr/>
          <p:nvPr/>
        </p:nvSpPr>
        <p:spPr>
          <a:xfrm>
            <a:off x="9090395" y="6319454"/>
            <a:ext cx="508450" cy="1622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pic>
        <p:nvPicPr>
          <p:cNvPr id="3081" name="Picture 9" descr="C:\Users\Administrator\Pictures\캡쳐\인천대 캡쳐\2016-10-14 오후 3-34-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01" y="2786128"/>
            <a:ext cx="4309106" cy="391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61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오른쪽 화살표 21"/>
          <p:cNvSpPr/>
          <p:nvPr/>
        </p:nvSpPr>
        <p:spPr>
          <a:xfrm>
            <a:off x="4349487" y="1327590"/>
            <a:ext cx="3289394" cy="28978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8" name="직사각형 27"/>
          <p:cNvSpPr/>
          <p:nvPr/>
        </p:nvSpPr>
        <p:spPr>
          <a:xfrm>
            <a:off x="77445" y="56644"/>
            <a:ext cx="4266754" cy="32599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1" name="오른쪽 화살표 40"/>
          <p:cNvSpPr/>
          <p:nvPr/>
        </p:nvSpPr>
        <p:spPr>
          <a:xfrm flipH="1">
            <a:off x="4580092" y="5240631"/>
            <a:ext cx="3287948" cy="28978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2" name="직사각형 41"/>
          <p:cNvSpPr/>
          <p:nvPr/>
        </p:nvSpPr>
        <p:spPr>
          <a:xfrm>
            <a:off x="7868040" y="57084"/>
            <a:ext cx="4266755" cy="57168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pic>
        <p:nvPicPr>
          <p:cNvPr id="1029" name="Picture 5" descr="C:\Users\Administrator\Pictures\캡쳐\인천대 캡쳐\2016-10-14 오후 1-49-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862" y="646840"/>
            <a:ext cx="4119486" cy="359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128509" y="338331"/>
            <a:ext cx="4207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- </a:t>
            </a:r>
            <a:r>
              <a:rPr lang="ko-KR" altLang="en-US" sz="1000" dirty="0"/>
              <a:t>로그인 화면 </a:t>
            </a:r>
            <a:r>
              <a:rPr lang="en-US" altLang="ko-KR" sz="1000" dirty="0"/>
              <a:t>ID, PW </a:t>
            </a:r>
            <a:r>
              <a:rPr lang="ko-KR" altLang="en-US" sz="1000" dirty="0"/>
              <a:t>입력 후 로그인</a:t>
            </a:r>
            <a:endParaRPr lang="en-US" altLang="ko-KR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8028562" y="255686"/>
            <a:ext cx="40470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- </a:t>
            </a:r>
            <a:r>
              <a:rPr lang="ko-KR" altLang="en-US" sz="1100" dirty="0"/>
              <a:t>로그인 후 </a:t>
            </a:r>
            <a:r>
              <a:rPr lang="en-US" altLang="ko-KR" sz="1100" dirty="0"/>
              <a:t>Authors </a:t>
            </a:r>
            <a:r>
              <a:rPr lang="ko-KR" altLang="en-US" sz="1100" dirty="0"/>
              <a:t>메뉴에서 </a:t>
            </a:r>
            <a:r>
              <a:rPr lang="en-US" altLang="ko-KR" sz="1100" dirty="0"/>
              <a:t>Paper Submit </a:t>
            </a:r>
            <a:r>
              <a:rPr lang="ko-KR" altLang="en-US" sz="1100" dirty="0"/>
              <a:t>클릭</a:t>
            </a:r>
            <a:endParaRPr lang="en-US" altLang="ko-KR" sz="1100" dirty="0"/>
          </a:p>
        </p:txBody>
      </p:sp>
      <p:sp>
        <p:nvSpPr>
          <p:cNvPr id="61" name="직사각형 60"/>
          <p:cNvSpPr/>
          <p:nvPr/>
        </p:nvSpPr>
        <p:spPr>
          <a:xfrm>
            <a:off x="9120335" y="1757054"/>
            <a:ext cx="818874" cy="11584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3" name="TextBox 32"/>
          <p:cNvSpPr txBox="1"/>
          <p:nvPr/>
        </p:nvSpPr>
        <p:spPr>
          <a:xfrm>
            <a:off x="97688" y="89012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로그인 화면</a:t>
            </a:r>
            <a:endParaRPr lang="en-US" altLang="ko-KR" sz="1200" dirty="0"/>
          </a:p>
        </p:txBody>
      </p:sp>
      <p:pic>
        <p:nvPicPr>
          <p:cNvPr id="4098" name="Picture 2" descr="C:\Users\Administrator\Pictures\캡쳐\인천대 캡쳐\2016-10-14 오후 3-40-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1" y="1062648"/>
            <a:ext cx="3368036" cy="21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Administrator\Pictures\캡쳐\인천대 캡쳐\2016-10-14 오후 2-43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62" y="4118342"/>
            <a:ext cx="4089863" cy="255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직사각형 45"/>
          <p:cNvSpPr/>
          <p:nvPr/>
        </p:nvSpPr>
        <p:spPr>
          <a:xfrm>
            <a:off x="3625479" y="5058907"/>
            <a:ext cx="621034" cy="2383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3" name="직사각형 42"/>
          <p:cNvSpPr/>
          <p:nvPr/>
        </p:nvSpPr>
        <p:spPr>
          <a:xfrm>
            <a:off x="82731" y="3520036"/>
            <a:ext cx="4266755" cy="31775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7" name="직사각형 46"/>
          <p:cNvSpPr/>
          <p:nvPr/>
        </p:nvSpPr>
        <p:spPr>
          <a:xfrm>
            <a:off x="1050159" y="5370103"/>
            <a:ext cx="3196354" cy="1066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177462" y="3600481"/>
            <a:ext cx="40690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US" altLang="ko-KR" sz="1100" dirty="0"/>
              <a:t>Paper Submit  </a:t>
            </a:r>
            <a:r>
              <a:rPr lang="ko-KR" altLang="en-US" sz="1100" dirty="0"/>
              <a:t>클릭하면 나타나는 페이지  </a:t>
            </a:r>
            <a:endParaRPr lang="en-US" altLang="ko-KR" sz="1100" dirty="0"/>
          </a:p>
          <a:p>
            <a:r>
              <a:rPr lang="en-US" altLang="ko-KR" sz="1100" dirty="0"/>
              <a:t>Write New Manuscript </a:t>
            </a:r>
            <a:r>
              <a:rPr lang="ko-KR" altLang="en-US" sz="1100" dirty="0"/>
              <a:t>버튼 클릭</a:t>
            </a:r>
          </a:p>
        </p:txBody>
      </p:sp>
    </p:spTree>
    <p:extLst>
      <p:ext uri="{BB962C8B-B14F-4D97-AF65-F5344CB8AC3E}">
        <p14:creationId xmlns:p14="http://schemas.microsoft.com/office/powerpoint/2010/main" val="2538246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28049" y="214290"/>
            <a:ext cx="2334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- </a:t>
            </a:r>
            <a:r>
              <a:rPr lang="ko-KR" altLang="en-US" sz="1200" dirty="0"/>
              <a:t>투고 동의 확인 후 </a:t>
            </a:r>
            <a:r>
              <a:rPr lang="en-US" altLang="ko-KR" sz="1200" dirty="0"/>
              <a:t>NEXT </a:t>
            </a:r>
            <a:r>
              <a:rPr lang="ko-KR" altLang="en-US" sz="1200" dirty="0"/>
              <a:t>클릭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88687" y="214290"/>
            <a:ext cx="1334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- </a:t>
            </a:r>
            <a:r>
              <a:rPr lang="ko-KR" altLang="en-US" sz="1200" dirty="0"/>
              <a:t>논문 정보 입력</a:t>
            </a:r>
          </a:p>
        </p:txBody>
      </p:sp>
      <p:sp>
        <p:nvSpPr>
          <p:cNvPr id="25" name="오른쪽 화살표 24"/>
          <p:cNvSpPr/>
          <p:nvPr/>
        </p:nvSpPr>
        <p:spPr>
          <a:xfrm>
            <a:off x="4024498" y="2124844"/>
            <a:ext cx="2699026" cy="28978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직사각형 25"/>
          <p:cNvSpPr/>
          <p:nvPr/>
        </p:nvSpPr>
        <p:spPr>
          <a:xfrm>
            <a:off x="255221" y="214290"/>
            <a:ext cx="3769276" cy="40569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7" name="직사각형 26"/>
          <p:cNvSpPr/>
          <p:nvPr/>
        </p:nvSpPr>
        <p:spPr>
          <a:xfrm>
            <a:off x="6723524" y="214290"/>
            <a:ext cx="4239704" cy="65474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pic>
        <p:nvPicPr>
          <p:cNvPr id="28" name="Picture 3" descr="C:\Users\Administrator\Pictures\캡쳐\인천대 캡쳐\2016-10-14 오후 2-44-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57" y="500042"/>
            <a:ext cx="3552890" cy="360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1988891" y="2446993"/>
            <a:ext cx="28575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8" name="직사각형 17"/>
          <p:cNvSpPr/>
          <p:nvPr/>
        </p:nvSpPr>
        <p:spPr>
          <a:xfrm>
            <a:off x="1988891" y="3549053"/>
            <a:ext cx="285752" cy="1834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9" name="직사각형 18"/>
          <p:cNvSpPr/>
          <p:nvPr/>
        </p:nvSpPr>
        <p:spPr>
          <a:xfrm>
            <a:off x="2293461" y="3804316"/>
            <a:ext cx="321471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pic>
        <p:nvPicPr>
          <p:cNvPr id="5122" name="Picture 2" descr="C:\Users\Administrator\Pictures\캡쳐\인천대 캡쳐\2016-10-14 오후 3-58-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117" y="500042"/>
            <a:ext cx="3698518" cy="486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7931694" y="3230862"/>
            <a:ext cx="2587951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9" name="오른쪽 화살표 28"/>
          <p:cNvSpPr/>
          <p:nvPr/>
        </p:nvSpPr>
        <p:spPr>
          <a:xfrm flipH="1">
            <a:off x="6258789" y="3315159"/>
            <a:ext cx="1672903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pic>
        <p:nvPicPr>
          <p:cNvPr id="5123" name="Picture 3" descr="C:\Users\Administrator\Pictures\캡쳐\인천대 캡쳐\2016-10-14 오후 3-58-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52" y="3167809"/>
            <a:ext cx="1793838" cy="148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직사각형 29"/>
          <p:cNvSpPr/>
          <p:nvPr/>
        </p:nvSpPr>
        <p:spPr>
          <a:xfrm flipH="1" flipV="1">
            <a:off x="4432688" y="2735108"/>
            <a:ext cx="1826102" cy="19825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1" name="TextBox 30"/>
          <p:cNvSpPr txBox="1"/>
          <p:nvPr/>
        </p:nvSpPr>
        <p:spPr>
          <a:xfrm>
            <a:off x="4464952" y="2794406"/>
            <a:ext cx="1641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- </a:t>
            </a:r>
            <a:r>
              <a:rPr lang="ko-KR" altLang="en-US" sz="1200" dirty="0"/>
              <a:t>특수문자 입력 도구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7970933" y="3770623"/>
            <a:ext cx="1391551" cy="21431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4" name="직사각형 33"/>
          <p:cNvSpPr/>
          <p:nvPr/>
        </p:nvSpPr>
        <p:spPr>
          <a:xfrm flipH="1" flipV="1">
            <a:off x="255221" y="5215074"/>
            <a:ext cx="2746297" cy="13850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5" name="직사각형 34"/>
          <p:cNvSpPr/>
          <p:nvPr/>
        </p:nvSpPr>
        <p:spPr>
          <a:xfrm flipH="1" flipV="1">
            <a:off x="6994117" y="5502584"/>
            <a:ext cx="1753373" cy="11539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6" name="TextBox 35"/>
          <p:cNvSpPr txBox="1"/>
          <p:nvPr/>
        </p:nvSpPr>
        <p:spPr>
          <a:xfrm>
            <a:off x="446685" y="5471896"/>
            <a:ext cx="2573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200" dirty="0"/>
              <a:t>키워드 입력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en-US" altLang="ko-KR" sz="1050" dirty="0"/>
          </a:p>
          <a:p>
            <a:r>
              <a:rPr lang="en-US" altLang="ko-KR" sz="1050" dirty="0"/>
              <a:t> </a:t>
            </a:r>
            <a:r>
              <a:rPr lang="ko-KR" altLang="en-US" sz="1050" dirty="0"/>
              <a:t>키워드 입력 후 검색 버튼 </a:t>
            </a:r>
            <a:r>
              <a:rPr lang="ko-KR" altLang="en-US" sz="1050" dirty="0" err="1"/>
              <a:t>클릭시</a:t>
            </a:r>
            <a:endParaRPr lang="en-US" altLang="ko-KR" sz="1050" dirty="0"/>
          </a:p>
          <a:p>
            <a:r>
              <a:rPr lang="ko-KR" altLang="en-US" sz="1050" dirty="0"/>
              <a:t>입력한 키워드가 저장됩니다</a:t>
            </a:r>
            <a:r>
              <a:rPr lang="en-US" altLang="ko-KR" sz="1050" dirty="0"/>
              <a:t>.</a:t>
            </a:r>
          </a:p>
          <a:p>
            <a:pPr marL="171450" indent="-171450">
              <a:buFontTx/>
              <a:buChar char="-"/>
            </a:pPr>
            <a:endParaRPr lang="ko-KR" altLang="en-US" sz="1050" dirty="0"/>
          </a:p>
        </p:txBody>
      </p:sp>
      <p:cxnSp>
        <p:nvCxnSpPr>
          <p:cNvPr id="4" name="꺾인 연결선 3"/>
          <p:cNvCxnSpPr>
            <a:stCxn id="23" idx="1"/>
            <a:endCxn id="34" idx="1"/>
          </p:cNvCxnSpPr>
          <p:nvPr/>
        </p:nvCxnSpPr>
        <p:spPr>
          <a:xfrm rot="10800000" flipV="1">
            <a:off x="3001519" y="3877779"/>
            <a:ext cx="4969415" cy="2029839"/>
          </a:xfrm>
          <a:prstGeom prst="bentConnector3">
            <a:avLst>
              <a:gd name="adj1" fmla="val 29646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직사각형 38"/>
          <p:cNvSpPr/>
          <p:nvPr/>
        </p:nvSpPr>
        <p:spPr>
          <a:xfrm flipH="1" flipV="1">
            <a:off x="8948572" y="5502584"/>
            <a:ext cx="1753373" cy="11539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0" name="직사각형 39"/>
          <p:cNvSpPr/>
          <p:nvPr/>
        </p:nvSpPr>
        <p:spPr>
          <a:xfrm>
            <a:off x="7931692" y="4057707"/>
            <a:ext cx="1115203" cy="1242576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1" name="직사각형 40"/>
          <p:cNvSpPr/>
          <p:nvPr/>
        </p:nvSpPr>
        <p:spPr>
          <a:xfrm>
            <a:off x="9199295" y="4057706"/>
            <a:ext cx="1115203" cy="124257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cxnSp>
        <p:nvCxnSpPr>
          <p:cNvPr id="45" name="꺾인 연결선 44"/>
          <p:cNvCxnSpPr>
            <a:stCxn id="40" idx="1"/>
          </p:cNvCxnSpPr>
          <p:nvPr/>
        </p:nvCxnSpPr>
        <p:spPr>
          <a:xfrm rot="10800000" flipV="1">
            <a:off x="7447606" y="4678994"/>
            <a:ext cx="484087" cy="823589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꺾인 연결선 52"/>
          <p:cNvCxnSpPr>
            <a:stCxn id="41" idx="3"/>
          </p:cNvCxnSpPr>
          <p:nvPr/>
        </p:nvCxnSpPr>
        <p:spPr>
          <a:xfrm>
            <a:off x="10314498" y="4678995"/>
            <a:ext cx="205147" cy="823589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994117" y="5515252"/>
            <a:ext cx="1672591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200" dirty="0"/>
              <a:t>입력된 키워드</a:t>
            </a:r>
            <a:endParaRPr lang="en-US" altLang="ko-KR" sz="1200" dirty="0"/>
          </a:p>
          <a:p>
            <a:endParaRPr lang="en-US" altLang="ko-KR" sz="1050" dirty="0"/>
          </a:p>
          <a:p>
            <a:r>
              <a:rPr lang="en-US" altLang="ko-KR" sz="1050" dirty="0"/>
              <a:t>- </a:t>
            </a:r>
            <a:r>
              <a:rPr lang="ko-KR" altLang="en-US" sz="1050" dirty="0"/>
              <a:t>저장된 키워드 리스트</a:t>
            </a:r>
            <a:r>
              <a:rPr lang="en-US" altLang="ko-KR" sz="1050" dirty="0"/>
              <a:t> </a:t>
            </a:r>
            <a:r>
              <a:rPr lang="ko-KR" altLang="en-US" sz="1050" dirty="0"/>
              <a:t>키워드를 선택하고 </a:t>
            </a:r>
            <a:endParaRPr lang="en-US" altLang="ko-KR" sz="1050" dirty="0"/>
          </a:p>
          <a:p>
            <a:r>
              <a:rPr lang="en-US" altLang="ko-KR" sz="1050" dirty="0"/>
              <a:t>&gt; </a:t>
            </a:r>
            <a:r>
              <a:rPr lang="ko-KR" altLang="en-US" sz="1050" dirty="0"/>
              <a:t>버튼을 클릭하면 키워드가 선택됨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988962" y="5571638"/>
            <a:ext cx="1672591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200" dirty="0"/>
              <a:t>선택된 키워드</a:t>
            </a:r>
            <a:endParaRPr lang="en-US" altLang="ko-KR" sz="1200" dirty="0"/>
          </a:p>
          <a:p>
            <a:endParaRPr lang="en-US" altLang="ko-KR" sz="1050" dirty="0"/>
          </a:p>
          <a:p>
            <a:r>
              <a:rPr lang="en-US" altLang="ko-KR" sz="1050" dirty="0"/>
              <a:t>- </a:t>
            </a:r>
            <a:r>
              <a:rPr lang="ko-KR" altLang="en-US" sz="1050" dirty="0"/>
              <a:t>저장된 키워드에서 선택된 키워드 리스트</a:t>
            </a:r>
          </a:p>
        </p:txBody>
      </p:sp>
    </p:spTree>
    <p:extLst>
      <p:ext uri="{BB962C8B-B14F-4D97-AF65-F5344CB8AC3E}">
        <p14:creationId xmlns:p14="http://schemas.microsoft.com/office/powerpoint/2010/main" val="2719878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783438" y="231358"/>
            <a:ext cx="3196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altLang="ko-KR" sz="1200" dirty="0"/>
              <a:t>Subject Area </a:t>
            </a:r>
            <a:r>
              <a:rPr lang="ko-KR" altLang="en-US" sz="1200" dirty="0"/>
              <a:t>선택</a:t>
            </a:r>
            <a:endParaRPr lang="en-US" altLang="ko-KR" sz="1200" dirty="0"/>
          </a:p>
          <a:p>
            <a:r>
              <a:rPr lang="ko-KR" altLang="en-US" sz="1200" dirty="0"/>
              <a:t>논문 주제에 맞는 분야를 선택합니다</a:t>
            </a:r>
            <a:r>
              <a:rPr lang="en-US" altLang="ko-KR" sz="1200" dirty="0"/>
              <a:t>.</a:t>
            </a:r>
          </a:p>
          <a:p>
            <a:r>
              <a:rPr lang="en-US" altLang="ko-KR" sz="1200" dirty="0"/>
              <a:t>Subject Area </a:t>
            </a:r>
            <a:r>
              <a:rPr lang="ko-KR" altLang="en-US" sz="1200" dirty="0"/>
              <a:t>버튼을 클릭 했을 때 아무것도 없을 땐 입력을 해줘야 합니다</a:t>
            </a:r>
            <a:r>
              <a:rPr lang="en-US" altLang="ko-KR" sz="1200" dirty="0"/>
              <a:t>.</a:t>
            </a:r>
          </a:p>
          <a:p>
            <a:endParaRPr lang="ko-KR" altLang="en-US" sz="1200" dirty="0"/>
          </a:p>
        </p:txBody>
      </p:sp>
      <p:sp>
        <p:nvSpPr>
          <p:cNvPr id="27" name="직사각형 26"/>
          <p:cNvSpPr/>
          <p:nvPr/>
        </p:nvSpPr>
        <p:spPr>
          <a:xfrm>
            <a:off x="8710397" y="210095"/>
            <a:ext cx="3342968" cy="950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9" name="TextBox 28"/>
          <p:cNvSpPr txBox="1"/>
          <p:nvPr/>
        </p:nvSpPr>
        <p:spPr>
          <a:xfrm>
            <a:off x="317536" y="57529"/>
            <a:ext cx="1334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- </a:t>
            </a:r>
            <a:r>
              <a:rPr lang="ko-KR" altLang="en-US" sz="1200" dirty="0"/>
              <a:t>논문 정보 입력</a:t>
            </a:r>
          </a:p>
        </p:txBody>
      </p:sp>
      <p:pic>
        <p:nvPicPr>
          <p:cNvPr id="6146" name="Picture 2" descr="C:\Users\Administrator\Pictures\캡쳐\인천대 캡쳐\2016-10-14 오후 4-40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80" y="353615"/>
            <a:ext cx="3944547" cy="386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1308279" y="834249"/>
            <a:ext cx="593347" cy="21431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734388" y="2597545"/>
            <a:ext cx="0" cy="18045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꺾인 연결선 30"/>
          <p:cNvCxnSpPr>
            <a:stCxn id="27" idx="1"/>
            <a:endCxn id="23" idx="3"/>
          </p:cNvCxnSpPr>
          <p:nvPr/>
        </p:nvCxnSpPr>
        <p:spPr>
          <a:xfrm rot="10800000" flipV="1">
            <a:off x="1901627" y="685576"/>
            <a:ext cx="6808771" cy="25583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6799328" y="2087745"/>
            <a:ext cx="5254037" cy="45072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pic>
        <p:nvPicPr>
          <p:cNvPr id="6147" name="Picture 3" descr="C:\Users\Administrator\Pictures\캡쳐\인천대 캡쳐\2016-10-14 오후 4-50-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689" y="3821382"/>
            <a:ext cx="5037357" cy="27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6918689" y="2205469"/>
            <a:ext cx="5037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altLang="ko-KR" sz="1200" dirty="0"/>
              <a:t>Subject Area </a:t>
            </a:r>
            <a:r>
              <a:rPr lang="ko-KR" altLang="en-US" sz="1200" dirty="0"/>
              <a:t>입력 및 수정 </a:t>
            </a:r>
            <a:r>
              <a:rPr lang="en-US" altLang="ko-KR" sz="1200" dirty="0"/>
              <a:t>(</a:t>
            </a:r>
            <a:r>
              <a:rPr lang="ko-KR" altLang="en-US" sz="1200" dirty="0"/>
              <a:t>사무국입력</a:t>
            </a:r>
            <a:r>
              <a:rPr lang="en-US" altLang="ko-KR" sz="1200" dirty="0"/>
              <a:t>)</a:t>
            </a:r>
          </a:p>
          <a:p>
            <a:endParaRPr lang="en-US" altLang="ko-KR" sz="1200" dirty="0"/>
          </a:p>
          <a:p>
            <a:r>
              <a:rPr lang="en-US" altLang="ko-KR" sz="1200" dirty="0"/>
              <a:t>Subject Area</a:t>
            </a:r>
            <a:r>
              <a:rPr lang="ko-KR" altLang="en-US" sz="1200" dirty="0"/>
              <a:t>를 입력 하거나 수정 하는 곳입니다</a:t>
            </a:r>
            <a:r>
              <a:rPr lang="en-US" altLang="ko-KR" sz="1200" dirty="0"/>
              <a:t>.</a:t>
            </a:r>
          </a:p>
          <a:p>
            <a:r>
              <a:rPr lang="ko-KR" altLang="en-US" sz="1200" dirty="0"/>
              <a:t>코드를 입력하고 상위분야 명을 입력하고 등록 하면 등록됩니다</a:t>
            </a:r>
            <a:r>
              <a:rPr lang="en-US" altLang="ko-KR" sz="1200" dirty="0"/>
              <a:t>.</a:t>
            </a:r>
          </a:p>
          <a:p>
            <a:r>
              <a:rPr lang="ko-KR" altLang="en-US" sz="1200" dirty="0"/>
              <a:t>상위분야 명을 입력하고 하위분야가 있을 경우 하위분야카테고리 버튼을 클릭 하고 코드명과 분야 명을 입력하면 됩니다</a:t>
            </a:r>
            <a:r>
              <a:rPr lang="en-US" altLang="ko-KR" sz="1200" dirty="0"/>
              <a:t>.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7080530" y="5831975"/>
            <a:ext cx="898217" cy="1390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9" name="직사각형 18"/>
          <p:cNvSpPr/>
          <p:nvPr/>
        </p:nvSpPr>
        <p:spPr>
          <a:xfrm>
            <a:off x="10624356" y="5361098"/>
            <a:ext cx="437213" cy="1738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8" name="직사각형 17"/>
          <p:cNvSpPr/>
          <p:nvPr/>
        </p:nvSpPr>
        <p:spPr>
          <a:xfrm>
            <a:off x="9437368" y="4719301"/>
            <a:ext cx="1316948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4" name="직사각형 43"/>
          <p:cNvSpPr/>
          <p:nvPr/>
        </p:nvSpPr>
        <p:spPr>
          <a:xfrm>
            <a:off x="9100809" y="4711209"/>
            <a:ext cx="285752" cy="176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6" name="직사각형 45"/>
          <p:cNvSpPr/>
          <p:nvPr/>
        </p:nvSpPr>
        <p:spPr>
          <a:xfrm>
            <a:off x="408719" y="2418933"/>
            <a:ext cx="651338" cy="17861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직사각형 25"/>
          <p:cNvSpPr/>
          <p:nvPr/>
        </p:nvSpPr>
        <p:spPr>
          <a:xfrm>
            <a:off x="247127" y="28175"/>
            <a:ext cx="4122572" cy="41877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0" name="직사각형 49"/>
          <p:cNvSpPr/>
          <p:nvPr/>
        </p:nvSpPr>
        <p:spPr>
          <a:xfrm>
            <a:off x="247127" y="4402067"/>
            <a:ext cx="4122572" cy="24276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pic>
        <p:nvPicPr>
          <p:cNvPr id="6148" name="Picture 4" descr="C:\Users\Administrator\Pictures\캡쳐\인천대 캡쳐\2016-10-14 오후 5-05-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3" y="5088238"/>
            <a:ext cx="3445260" cy="166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449180" y="4469125"/>
            <a:ext cx="379104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050" dirty="0"/>
              <a:t>저자 추가 </a:t>
            </a:r>
            <a:endParaRPr lang="en-US" altLang="ko-KR" sz="1050" dirty="0"/>
          </a:p>
          <a:p>
            <a:r>
              <a:rPr lang="ko-KR" altLang="en-US" sz="1050" dirty="0"/>
              <a:t>추가할 저자가 있을 경우 버튼 클릭 후 정보 입력 후 저장</a:t>
            </a:r>
            <a:endParaRPr lang="en-US" altLang="ko-KR" sz="1050" dirty="0"/>
          </a:p>
          <a:p>
            <a:r>
              <a:rPr lang="ko-KR" altLang="en-US" sz="1050" dirty="0"/>
              <a:t>하면 저자가 추가 됩니다</a:t>
            </a:r>
            <a:r>
              <a:rPr lang="en-US" altLang="ko-KR" sz="1050" dirty="0"/>
              <a:t>.</a:t>
            </a:r>
            <a:endParaRPr lang="ko-KR" altLang="en-US" sz="1050" dirty="0"/>
          </a:p>
        </p:txBody>
      </p:sp>
      <p:sp>
        <p:nvSpPr>
          <p:cNvPr id="55" name="직사각형 54"/>
          <p:cNvSpPr/>
          <p:nvPr/>
        </p:nvSpPr>
        <p:spPr>
          <a:xfrm>
            <a:off x="2757521" y="6492696"/>
            <a:ext cx="449109" cy="1390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4140486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58349" y="315497"/>
            <a:ext cx="3273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200" dirty="0"/>
              <a:t>논문 정보 입력</a:t>
            </a:r>
            <a:r>
              <a:rPr lang="en-US" altLang="ko-KR" sz="1200" dirty="0"/>
              <a:t>(</a:t>
            </a:r>
            <a:r>
              <a:rPr lang="ko-KR" altLang="en-US" sz="1200" dirty="0"/>
              <a:t>정보입력 및 </a:t>
            </a:r>
            <a:r>
              <a:rPr lang="en-US" altLang="ko-KR" sz="1200" dirty="0" err="1"/>
              <a:t>pdf</a:t>
            </a:r>
            <a:r>
              <a:rPr lang="en-US" altLang="ko-KR" sz="1200" dirty="0"/>
              <a:t> </a:t>
            </a:r>
            <a:r>
              <a:rPr lang="ko-KR" altLang="en-US" sz="1200" dirty="0" err="1"/>
              <a:t>컨버팅후</a:t>
            </a:r>
            <a:r>
              <a:rPr lang="ko-KR" altLang="en-US" sz="1200" dirty="0"/>
              <a:t> </a:t>
            </a:r>
            <a:endParaRPr lang="en-US" altLang="ko-KR" sz="1200" dirty="0"/>
          </a:p>
          <a:p>
            <a:r>
              <a:rPr lang="ko-KR" altLang="en-US" sz="1200" dirty="0"/>
              <a:t>                      파일을 열어봐야 투고가능</a:t>
            </a:r>
            <a:r>
              <a:rPr lang="en-US" altLang="ko-KR" sz="1200" dirty="0"/>
              <a:t>)</a:t>
            </a:r>
            <a:endParaRPr lang="ko-KR" altLang="en-US" sz="1200" dirty="0"/>
          </a:p>
        </p:txBody>
      </p:sp>
      <p:sp>
        <p:nvSpPr>
          <p:cNvPr id="26" name="직사각형 25"/>
          <p:cNvSpPr/>
          <p:nvPr/>
        </p:nvSpPr>
        <p:spPr>
          <a:xfrm>
            <a:off x="501705" y="214290"/>
            <a:ext cx="4652922" cy="63807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7" name="직사각형 26"/>
          <p:cNvSpPr/>
          <p:nvPr/>
        </p:nvSpPr>
        <p:spPr>
          <a:xfrm>
            <a:off x="7839734" y="242669"/>
            <a:ext cx="3827530" cy="39207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pic>
        <p:nvPicPr>
          <p:cNvPr id="7170" name="Picture 2" descr="C:\Users\Administrator\Pictures\캡쳐\인천대 캡쳐\2016-10-14 오후 5-09-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4" y="767078"/>
            <a:ext cx="4410161" cy="576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955973" y="335001"/>
            <a:ext cx="3680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200" dirty="0"/>
              <a:t>파일 등록</a:t>
            </a:r>
            <a:endParaRPr lang="en-US" altLang="ko-KR" sz="1200" dirty="0"/>
          </a:p>
          <a:p>
            <a:r>
              <a:rPr lang="ko-KR" altLang="en-US" sz="1200" dirty="0"/>
              <a:t>파일선택 후 </a:t>
            </a:r>
            <a:r>
              <a:rPr lang="en-US" altLang="ko-KR" sz="1200" dirty="0"/>
              <a:t>add </a:t>
            </a:r>
            <a:r>
              <a:rPr lang="ko-KR" altLang="en-US" sz="1200" dirty="0"/>
              <a:t>버튼 클릭</a:t>
            </a:r>
            <a:endParaRPr lang="en-US" altLang="ko-KR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113078" y="5061965"/>
            <a:ext cx="245396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rgbClr val="FF0000"/>
                </a:solidFill>
              </a:rPr>
              <a:t>Pdf</a:t>
            </a:r>
            <a:r>
              <a:rPr lang="ko-KR" altLang="en-US" sz="1200" dirty="0" err="1">
                <a:solidFill>
                  <a:srgbClr val="FF0000"/>
                </a:solidFill>
              </a:rPr>
              <a:t>컨버팅</a:t>
            </a:r>
            <a:r>
              <a:rPr lang="ko-KR" altLang="en-US" sz="1200" dirty="0">
                <a:solidFill>
                  <a:srgbClr val="FF0000"/>
                </a:solidFill>
              </a:rPr>
              <a:t> 후 우측에 생성되는 파일을 클릭해서 열어야 투고 가능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3231352" y="5089890"/>
            <a:ext cx="1332556" cy="40581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cxnSp>
        <p:nvCxnSpPr>
          <p:cNvPr id="30" name="직선 화살표 연결선 29"/>
          <p:cNvCxnSpPr>
            <a:stCxn id="23" idx="3"/>
            <a:endCxn id="24" idx="1"/>
          </p:cNvCxnSpPr>
          <p:nvPr/>
        </p:nvCxnSpPr>
        <p:spPr>
          <a:xfrm flipV="1">
            <a:off x="4563908" y="5292798"/>
            <a:ext cx="1549170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1782234" y="3650442"/>
            <a:ext cx="661561" cy="266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pic>
        <p:nvPicPr>
          <p:cNvPr id="7171" name="Picture 3" descr="C:\Users\Administrator\Pictures\캡쳐\인천대 캡쳐\2016-10-14 오후 5-31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42" y="1294817"/>
            <a:ext cx="3531518" cy="272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직선 화살표 연결선 30"/>
          <p:cNvCxnSpPr>
            <a:stCxn id="17" idx="3"/>
          </p:cNvCxnSpPr>
          <p:nvPr/>
        </p:nvCxnSpPr>
        <p:spPr>
          <a:xfrm>
            <a:off x="2443795" y="3783494"/>
            <a:ext cx="5395939" cy="2999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3691022" y="5889481"/>
            <a:ext cx="621099" cy="3090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2887016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4301" y="222382"/>
            <a:ext cx="1487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- </a:t>
            </a:r>
            <a:r>
              <a:rPr lang="ko-KR" altLang="en-US" sz="1200" dirty="0"/>
              <a:t>논문 등록된 화면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72502" y="214290"/>
            <a:ext cx="4174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200" dirty="0"/>
              <a:t>최종투고하기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en-US" altLang="ko-KR" sz="1200" dirty="0"/>
          </a:p>
          <a:p>
            <a:r>
              <a:rPr lang="ko-KR" altLang="en-US" sz="1200" dirty="0"/>
              <a:t>저장 된 논문을 </a:t>
            </a:r>
            <a:r>
              <a:rPr lang="en-US" altLang="ko-KR" sz="1200" dirty="0"/>
              <a:t>Submit </a:t>
            </a:r>
            <a:r>
              <a:rPr lang="ko-KR" altLang="en-US" sz="1200" dirty="0"/>
              <a:t>버튼을 클릭해야 최종 투고됨</a:t>
            </a:r>
            <a:r>
              <a:rPr lang="en-US" altLang="ko-KR" sz="1200" dirty="0"/>
              <a:t>.</a:t>
            </a:r>
          </a:p>
          <a:p>
            <a:r>
              <a:rPr lang="ko-KR" altLang="en-US" sz="1200" dirty="0"/>
              <a:t>최종 투고되면 논문번호를 부여 받습니다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26" name="직사각형 25"/>
          <p:cNvSpPr/>
          <p:nvPr/>
        </p:nvSpPr>
        <p:spPr>
          <a:xfrm>
            <a:off x="166207" y="222382"/>
            <a:ext cx="4648553" cy="48027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7" name="직사각형 26"/>
          <p:cNvSpPr/>
          <p:nvPr/>
        </p:nvSpPr>
        <p:spPr>
          <a:xfrm>
            <a:off x="6707340" y="214291"/>
            <a:ext cx="5285054" cy="12018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pic>
        <p:nvPicPr>
          <p:cNvPr id="8194" name="Picture 2" descr="C:\Users\Administrator\Pictures\캡쳐\인천대 캡쳐\2016-10-17 오전 10-05-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85" y="605239"/>
            <a:ext cx="4426573" cy="427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791268" y="2173164"/>
            <a:ext cx="3825790" cy="232600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7" name="직사각형 16"/>
          <p:cNvSpPr/>
          <p:nvPr/>
        </p:nvSpPr>
        <p:spPr>
          <a:xfrm>
            <a:off x="3676734" y="2347344"/>
            <a:ext cx="770494" cy="1935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cxnSp>
        <p:nvCxnSpPr>
          <p:cNvPr id="31" name="꺾인 연결선 30"/>
          <p:cNvCxnSpPr>
            <a:stCxn id="17" idx="3"/>
            <a:endCxn id="27" idx="1"/>
          </p:cNvCxnSpPr>
          <p:nvPr/>
        </p:nvCxnSpPr>
        <p:spPr>
          <a:xfrm flipV="1">
            <a:off x="4447228" y="815199"/>
            <a:ext cx="2260112" cy="1628923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5005874" y="2810763"/>
            <a:ext cx="1557761" cy="10086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0</a:t>
            </a:r>
            <a:endParaRPr lang="ko-KR" altLang="en-US" sz="1200" dirty="0"/>
          </a:p>
        </p:txBody>
      </p:sp>
      <p:cxnSp>
        <p:nvCxnSpPr>
          <p:cNvPr id="33" name="꺾인 연결선 32"/>
          <p:cNvCxnSpPr>
            <a:stCxn id="41" idx="1"/>
            <a:endCxn id="56" idx="1"/>
          </p:cNvCxnSpPr>
          <p:nvPr/>
        </p:nvCxnSpPr>
        <p:spPr>
          <a:xfrm rot="10800000" flipV="1">
            <a:off x="6714083" y="4690924"/>
            <a:ext cx="173233" cy="1432711"/>
          </a:xfrm>
          <a:prstGeom prst="bentConnector3">
            <a:avLst>
              <a:gd name="adj1" fmla="val 231961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957323" y="2886265"/>
            <a:ext cx="1606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050" dirty="0"/>
              <a:t>논문투고</a:t>
            </a:r>
            <a:endParaRPr lang="en-US" altLang="ko-KR" sz="1050" dirty="0"/>
          </a:p>
          <a:p>
            <a:pPr marL="171450" indent="-171450">
              <a:buFontTx/>
              <a:buChar char="-"/>
            </a:pPr>
            <a:endParaRPr lang="en-US" altLang="ko-KR" sz="1050" dirty="0"/>
          </a:p>
          <a:p>
            <a:r>
              <a:rPr lang="ko-KR" altLang="en-US" sz="1050" dirty="0"/>
              <a:t>저장 된 논문입니다</a:t>
            </a:r>
            <a:r>
              <a:rPr lang="en-US" altLang="ko-KR" sz="1050" dirty="0"/>
              <a:t>.</a:t>
            </a:r>
          </a:p>
          <a:p>
            <a:r>
              <a:rPr lang="en-US" altLang="ko-KR" sz="1050" dirty="0"/>
              <a:t>(</a:t>
            </a:r>
            <a:r>
              <a:rPr lang="ko-KR" altLang="en-US" sz="1050" dirty="0"/>
              <a:t>임시 논문번호 상태</a:t>
            </a:r>
            <a:r>
              <a:rPr lang="en-US" altLang="ko-KR" sz="1050" dirty="0"/>
              <a:t>)</a:t>
            </a:r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4617058" y="3336168"/>
            <a:ext cx="388816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9224" y="2362914"/>
            <a:ext cx="4791219" cy="259411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0" name="직사각형 39"/>
          <p:cNvSpPr/>
          <p:nvPr/>
        </p:nvSpPr>
        <p:spPr>
          <a:xfrm>
            <a:off x="6714082" y="1731697"/>
            <a:ext cx="5278312" cy="34257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1" name="직사각형 40"/>
          <p:cNvSpPr/>
          <p:nvPr/>
        </p:nvSpPr>
        <p:spPr>
          <a:xfrm>
            <a:off x="6887315" y="4580027"/>
            <a:ext cx="1009213" cy="221796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2" name="직사각형 41"/>
          <p:cNvSpPr/>
          <p:nvPr/>
        </p:nvSpPr>
        <p:spPr>
          <a:xfrm>
            <a:off x="1076241" y="3994147"/>
            <a:ext cx="670372" cy="221796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3" name="직사각형 42"/>
          <p:cNvSpPr/>
          <p:nvPr/>
        </p:nvSpPr>
        <p:spPr>
          <a:xfrm>
            <a:off x="166207" y="5762568"/>
            <a:ext cx="4648553" cy="9913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cxnSp>
        <p:nvCxnSpPr>
          <p:cNvPr id="45" name="꺾인 연결선 44"/>
          <p:cNvCxnSpPr>
            <a:stCxn id="42" idx="2"/>
            <a:endCxn id="43" idx="0"/>
          </p:cNvCxnSpPr>
          <p:nvPr/>
        </p:nvCxnSpPr>
        <p:spPr>
          <a:xfrm rot="16200000" flipH="1">
            <a:off x="1177643" y="4449726"/>
            <a:ext cx="1546625" cy="1079057"/>
          </a:xfrm>
          <a:prstGeom prst="bentConnector3">
            <a:avLst>
              <a:gd name="adj1" fmla="val 66219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/>
          <p:cNvSpPr/>
          <p:nvPr/>
        </p:nvSpPr>
        <p:spPr>
          <a:xfrm>
            <a:off x="6714082" y="5627951"/>
            <a:ext cx="5278312" cy="9913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5" name="TextBox 64"/>
          <p:cNvSpPr txBox="1"/>
          <p:nvPr/>
        </p:nvSpPr>
        <p:spPr>
          <a:xfrm>
            <a:off x="190485" y="5822067"/>
            <a:ext cx="4527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200" dirty="0"/>
              <a:t>최종투고 불가능 상태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en-US" altLang="ko-KR" sz="1200" dirty="0"/>
          </a:p>
          <a:p>
            <a:r>
              <a:rPr lang="ko-KR" altLang="en-US" sz="1200" dirty="0"/>
              <a:t>논문작성이 완료되지 않은 상태이므로 최종투고하기를 할 수 없는 상태입니다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6811741" y="5708137"/>
            <a:ext cx="452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200" dirty="0"/>
              <a:t>최종투고 가능 상태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en-US" altLang="ko-KR" sz="1200" dirty="0"/>
          </a:p>
          <a:p>
            <a:r>
              <a:rPr lang="ko-KR" altLang="en-US" sz="1200" dirty="0"/>
              <a:t>논문작성이 완료되었으므로 </a:t>
            </a:r>
            <a:r>
              <a:rPr lang="en-US" altLang="ko-KR" sz="1200" dirty="0"/>
              <a:t>Submit </a:t>
            </a:r>
            <a:r>
              <a:rPr lang="ko-KR" altLang="en-US" sz="1200" dirty="0"/>
              <a:t>할 수 있는 상태입니다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84712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와이드스크린</PresentationFormat>
  <Paragraphs>59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강우경</dc:creator>
  <cp:lastModifiedBy>강우경</cp:lastModifiedBy>
  <cp:revision>1</cp:revision>
  <dcterms:created xsi:type="dcterms:W3CDTF">2017-07-03T03:46:27Z</dcterms:created>
  <dcterms:modified xsi:type="dcterms:W3CDTF">2017-07-03T03:47:05Z</dcterms:modified>
</cp:coreProperties>
</file>